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9" r:id="rId2"/>
    <p:sldId id="257" r:id="rId3"/>
    <p:sldId id="258" r:id="rId4"/>
    <p:sldId id="265" r:id="rId5"/>
    <p:sldId id="266" r:id="rId6"/>
    <p:sldId id="260" r:id="rId7"/>
    <p:sldId id="261" r:id="rId8"/>
    <p:sldId id="267" r:id="rId9"/>
    <p:sldId id="26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6"/>
  </p:normalViewPr>
  <p:slideViewPr>
    <p:cSldViewPr snapToGrid="0" snapToObjects="1">
      <p:cViewPr varScale="1">
        <p:scale>
          <a:sx n="110" d="100"/>
          <a:sy n="110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18459-467E-4EAB-9952-6638C409F4E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6E1C9-B1C3-45CB-AB87-877CD60CE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4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6E1C9-B1C3-45CB-AB87-877CD60CE1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10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6E1C9-B1C3-45CB-AB87-877CD60CE1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8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6E1C9-B1C3-45CB-AB87-877CD60CE1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8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6E1C9-B1C3-45CB-AB87-877CD60CE1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1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6E1C9-B1C3-45CB-AB87-877CD60CE1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32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6E1C9-B1C3-45CB-AB87-877CD60CE1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16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6E1C9-B1C3-45CB-AB87-877CD60CE1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21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6E1C9-B1C3-45CB-AB87-877CD60CE1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63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6E1C9-B1C3-45CB-AB87-877CD60CE1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6E1C9-B1C3-45CB-AB87-877CD60CE1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7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F00A-9624-AB48-8399-646A483AC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1CCBB5-12F1-2E4B-85F8-B5B267F2B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96F94-FD62-7F4E-930B-47867ABB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C7412-7793-EC43-B8A0-FFCC3491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38325-C74C-A24B-9BB0-E2DB5812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and white photo of a machine&#10;&#10;Description automatically generated with low confidence">
            <a:extLst>
              <a:ext uri="{FF2B5EF4-FFF2-40B4-BE49-F238E27FC236}">
                <a16:creationId xmlns:a16="http://schemas.microsoft.com/office/drawing/2014/main" id="{D6A76FF1-E661-C14D-8AC1-A88B4D5AE4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9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12EE-587A-3448-B05A-EBB7BD0F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1579A-0FC2-AA4E-B2EF-C6210C6F1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4997E-370B-8B49-A49C-0B2B2C48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CCDC8-F34C-834C-A9F2-04742E51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7422F-A564-324A-81BE-7A50D88A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46697-B765-D141-AB65-FB2DD07E1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4B619-F6DE-994F-B295-BB1EB887D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B9DFF-6222-3545-8077-7BEE27A4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05F7E-E42A-2A4F-9209-41334A08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D0A6D-0DD8-5243-8B26-D6840A4B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0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DD44-EF98-F640-861A-51F98AA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546C6-1CBD-8F4D-9D27-D12DA5015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E387C-A406-DB4E-A78E-CFA104AD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2C51-B8D9-7340-B8C4-2175EACE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FE824-E5D1-1448-A466-F6E6BC30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0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A9AE-4BB6-A442-8CD8-9DF608E1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15FA5-0B21-0549-BAA2-E208E03C6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49FC4-D907-754F-B9EE-F6965B99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36B7-2CF1-8747-B537-BB83ECD0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964D-8C2C-6149-8743-D3D60912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6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F3B1-8BA9-774D-AE12-A52D3CAF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36210-8B18-5241-A224-EA1B62B77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A0851-DB45-754B-BEB9-B91BCA867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810C7-05F5-E74A-95F3-D8C2AF83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F6CA3-5E81-944A-9986-0A6539C1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98D18-6489-AA4A-BF77-7E8F1A9B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39A0-1149-A241-AC15-D9DF8AE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16263-17FC-BE49-BF54-260C6F64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A588A-D640-0742-8950-53C605A58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CDFE3-0C76-534F-9ED6-288751FDE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9C7F2-6DCD-3B44-8D66-B839DB3E5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91FA5-A5CF-DE47-B2AB-03089BFB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272F2-2B7C-CC4C-A64F-5D33218C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888B7-360B-214F-8A12-9E6DC6FD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1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B176-C25D-2F41-A6FA-E34CF2E0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44708-2D0C-8F48-B8C7-A1FD168D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95980-BC72-7B42-BA74-C887B727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BC1C0-781F-6243-AD08-B0A80816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3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B7FA62-7A1B-F44E-AF21-FAA8D00F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1C8C5-B33A-AF4B-A023-5E4D3FC6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74DB9-C1CE-894C-A141-D79C3607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BA71-AC50-6B49-B3D6-39B9049A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A05B6-E168-A544-802B-F74ED756C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A2416-D383-AD42-8679-F82521059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88216-67BF-F747-B81B-1C57993F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4B020-3FC9-AD4F-A855-ED334DE1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1C482-4627-9043-9E74-EE1FB687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7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9329-4EA6-1948-BA2A-7840A78B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085A02-370C-9C48-939C-0F0AD868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06260-C188-524E-944E-D6DEC447E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A42C0-ADAB-FC40-9570-B474DA21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77FC5-7EE6-6141-9D1C-AE6A5EB3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A27C-AF3D-D048-8168-57FD8D85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E1A87-3506-604E-BC6A-87F440AD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A5FF2-8CB9-404A-BAE1-C1B7EA3BB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971E-3C74-A54C-A954-198FBE3E29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EDE5F-123A-0E43-AF2C-E79BFAD8A51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4B572-2B8D-7C49-B415-C89B93CB3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7538-AF13-E841-A570-9716C1EFC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9E643F-2A37-F044-942B-51A450376D23}"/>
              </a:ext>
            </a:extLst>
          </p:cNvPr>
          <p:cNvSpPr txBox="1">
            <a:spLocks/>
          </p:cNvSpPr>
          <p:nvPr/>
        </p:nvSpPr>
        <p:spPr>
          <a:xfrm>
            <a:off x="2523472" y="2043613"/>
            <a:ext cx="7145055" cy="10252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Gym Stock Bot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2AEE20-653B-754D-A6DD-96CDD06E90EA}"/>
              </a:ext>
            </a:extLst>
          </p:cNvPr>
          <p:cNvSpPr txBox="1">
            <a:spLocks/>
          </p:cNvSpPr>
          <p:nvPr/>
        </p:nvSpPr>
        <p:spPr>
          <a:xfrm>
            <a:off x="2112474" y="3429000"/>
            <a:ext cx="7967049" cy="13935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The one stop solution for </a:t>
            </a:r>
            <a:r>
              <a:rPr lang="en-US" sz="3000" dirty="0" err="1"/>
              <a:t>makin</a:t>
            </a:r>
            <a:r>
              <a:rPr lang="en-US" sz="3000" dirty="0"/>
              <a:t>’ </a:t>
            </a:r>
            <a:r>
              <a:rPr lang="en-US" sz="3000" dirty="0" err="1"/>
              <a:t>gainz</a:t>
            </a:r>
            <a:r>
              <a:rPr lang="en-US" sz="3000" dirty="0"/>
              <a:t> with in-stock</a:t>
            </a:r>
          </a:p>
          <a:p>
            <a:r>
              <a:rPr lang="en-US" sz="2800" dirty="0"/>
              <a:t>gym equipment!</a:t>
            </a:r>
          </a:p>
          <a:p>
            <a:r>
              <a:rPr lang="en-US" sz="2800" dirty="0"/>
              <a:t>By Andrew Brigante, Michael Makris</a:t>
            </a:r>
          </a:p>
        </p:txBody>
      </p:sp>
    </p:spTree>
    <p:extLst>
      <p:ext uri="{BB962C8B-B14F-4D97-AF65-F5344CB8AC3E}">
        <p14:creationId xmlns:p14="http://schemas.microsoft.com/office/powerpoint/2010/main" val="213685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group of people holding their hands up in the air&#10;&#10;Description automatically generated with low confidence">
            <a:extLst>
              <a:ext uri="{FF2B5EF4-FFF2-40B4-BE49-F238E27FC236}">
                <a16:creationId xmlns:a16="http://schemas.microsoft.com/office/drawing/2014/main" id="{97DFD380-70DE-40C2-AC0F-472251ED4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5BFB9-C759-1540-8E21-F0009816F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1298462"/>
            <a:ext cx="10058400" cy="10397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87681-6FA3-274A-B2DC-A2B172A3F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2858147"/>
            <a:ext cx="10058400" cy="21048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make our users HAPPY!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make our users STRONG!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make our users GAINZ!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sunglasses&#10;&#10;Description automatically generated">
            <a:extLst>
              <a:ext uri="{FF2B5EF4-FFF2-40B4-BE49-F238E27FC236}">
                <a16:creationId xmlns:a16="http://schemas.microsoft.com/office/drawing/2014/main" id="{DD46CB63-0E23-DC40-AE5D-91436B8F0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14618" r="16027" b="-1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AB8A7E-521B-5648-9975-D26935D2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" y="1007982"/>
            <a:ext cx="5782727" cy="1760270"/>
          </a:xfrm>
        </p:spPr>
        <p:txBody>
          <a:bodyPr>
            <a:normAutofit/>
          </a:bodyPr>
          <a:lstStyle/>
          <a:p>
            <a:r>
              <a:rPr lang="en-US" sz="5400" b="1" dirty="0"/>
              <a:t>Background &amp; Inspiration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4A70FB-46C7-9948-AA4E-CE118D988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dirty="0"/>
              <a:t>Covid created a huge demand for gym equipment</a:t>
            </a:r>
          </a:p>
          <a:p>
            <a:r>
              <a:rPr lang="en-US" dirty="0"/>
              <a:t>Gym-goers are stuck refreshing multiple fitness websites</a:t>
            </a:r>
          </a:p>
          <a:p>
            <a:r>
              <a:rPr lang="en-US" dirty="0"/>
              <a:t>People are desperate to lift some weights and get some huge biceps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56F658-D353-4B4F-8F18-0B17FAFA6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4" r="3708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0783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59D5-8053-E247-9774-0F9F7E55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760"/>
            <a:ext cx="10515600" cy="563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Our Solution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590982A2-70C2-634A-8BFF-15BA1413C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2939" y="471541"/>
            <a:ext cx="9098991" cy="6872234"/>
          </a:xfrm>
        </p:spPr>
      </p:pic>
    </p:spTree>
    <p:extLst>
      <p:ext uri="{BB962C8B-B14F-4D97-AF65-F5344CB8AC3E}">
        <p14:creationId xmlns:p14="http://schemas.microsoft.com/office/powerpoint/2010/main" val="46149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sunglasses&#10;&#10;Description automatically generated">
            <a:extLst>
              <a:ext uri="{FF2B5EF4-FFF2-40B4-BE49-F238E27FC236}">
                <a16:creationId xmlns:a16="http://schemas.microsoft.com/office/drawing/2014/main" id="{DD46CB63-0E23-DC40-AE5D-91436B8F0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14618" r="16027" b="-1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AB8A7E-521B-5648-9975-D26935D2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" y="1007982"/>
            <a:ext cx="5782727" cy="1760270"/>
          </a:xfrm>
        </p:spPr>
        <p:txBody>
          <a:bodyPr>
            <a:normAutofit/>
          </a:bodyPr>
          <a:lstStyle/>
          <a:p>
            <a:r>
              <a:rPr lang="en-US" sz="5400" b="1" dirty="0"/>
              <a:t>Gym Stock Bot </a:t>
            </a:r>
            <a:br>
              <a:rPr lang="en-US" sz="5400" b="1" dirty="0"/>
            </a:br>
            <a:r>
              <a:rPr lang="en-US" sz="5400" b="1" dirty="0"/>
              <a:t>Value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4A70FB-46C7-9948-AA4E-CE118D988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Provides a one-stop shop for gym equipment</a:t>
            </a:r>
          </a:p>
          <a:p>
            <a:r>
              <a:rPr lang="en-US" dirty="0"/>
              <a:t>Focuses on product availability at a time when gym equipment is in high demand</a:t>
            </a:r>
          </a:p>
          <a:p>
            <a:r>
              <a:rPr lang="en-US" dirty="0"/>
              <a:t>Notifies user when products become available</a:t>
            </a:r>
          </a:p>
          <a:p>
            <a:r>
              <a:rPr lang="en-US" dirty="0"/>
              <a:t>Ranks by product popularity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56F658-D353-4B4F-8F18-0B17FAFA6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4" r="3708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259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sunglasses&#10;&#10;Description automatically generated">
            <a:extLst>
              <a:ext uri="{FF2B5EF4-FFF2-40B4-BE49-F238E27FC236}">
                <a16:creationId xmlns:a16="http://schemas.microsoft.com/office/drawing/2014/main" id="{DD46CB63-0E23-DC40-AE5D-91436B8F0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14618" r="16027" b="-1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AB8A7E-521B-5648-9975-D26935D2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" y="1007982"/>
            <a:ext cx="5782727" cy="1760270"/>
          </a:xfrm>
        </p:spPr>
        <p:txBody>
          <a:bodyPr>
            <a:normAutofit/>
          </a:bodyPr>
          <a:lstStyle/>
          <a:p>
            <a:r>
              <a:rPr lang="en-US" sz="5400" b="1" dirty="0"/>
              <a:t>Project Definition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4A70FB-46C7-9948-AA4E-CE118D988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Identified the need </a:t>
            </a:r>
          </a:p>
          <a:p>
            <a:r>
              <a:rPr lang="en-US" dirty="0"/>
              <a:t>Looked at the industry and similar services</a:t>
            </a:r>
          </a:p>
          <a:p>
            <a:r>
              <a:rPr lang="en-US" dirty="0"/>
              <a:t>Gathered data from manufacturers</a:t>
            </a:r>
          </a:p>
          <a:p>
            <a:r>
              <a:rPr lang="en-US" dirty="0"/>
              <a:t>Built the backend services</a:t>
            </a:r>
          </a:p>
          <a:p>
            <a:r>
              <a:rPr lang="en-US" dirty="0"/>
              <a:t>Built the frontend UI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56F658-D353-4B4F-8F18-0B17FAFA6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4" r="3708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6057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DC30A65-794A-AC4E-AA94-8B918E01A200}"/>
              </a:ext>
            </a:extLst>
          </p:cNvPr>
          <p:cNvGrpSpPr/>
          <p:nvPr/>
        </p:nvGrpSpPr>
        <p:grpSpPr>
          <a:xfrm>
            <a:off x="2043684" y="4053907"/>
            <a:ext cx="1671673" cy="1072985"/>
            <a:chOff x="4424327" y="5175884"/>
            <a:chExt cx="1671673" cy="1072985"/>
          </a:xfrm>
        </p:grpSpPr>
        <p:pic>
          <p:nvPicPr>
            <p:cNvPr id="5" name="Graphic 8">
              <a:extLst>
                <a:ext uri="{FF2B5EF4-FFF2-40B4-BE49-F238E27FC236}">
                  <a16:creationId xmlns:a16="http://schemas.microsoft.com/office/drawing/2014/main" id="{F0C8981F-88E5-4140-9E5A-74D471307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217" y="517588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82AD529E-57CE-DB48-9817-5EF084DA6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4327" y="5787204"/>
              <a:ext cx="1671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S3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Provide Front-End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B2E6BA-78CC-584E-B11B-069DD1EB57B9}"/>
              </a:ext>
            </a:extLst>
          </p:cNvPr>
          <p:cNvGrpSpPr/>
          <p:nvPr/>
        </p:nvGrpSpPr>
        <p:grpSpPr>
          <a:xfrm>
            <a:off x="4778592" y="1027480"/>
            <a:ext cx="1671673" cy="1144026"/>
            <a:chOff x="4395713" y="1256987"/>
            <a:chExt cx="1671673" cy="1144026"/>
          </a:xfrm>
        </p:grpSpPr>
        <p:pic>
          <p:nvPicPr>
            <p:cNvPr id="8" name="Graphic 8">
              <a:extLst>
                <a:ext uri="{FF2B5EF4-FFF2-40B4-BE49-F238E27FC236}">
                  <a16:creationId xmlns:a16="http://schemas.microsoft.com/office/drawing/2014/main" id="{18AFEAB3-F385-6A48-B88B-26FA87837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217" y="1256987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46C552B-0E70-7243-AD2F-780F02B39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5713" y="1939348"/>
              <a:ext cx="1671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S3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Scrape Trigger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7312E-1BE3-7E41-850D-36B2506A1915}"/>
              </a:ext>
            </a:extLst>
          </p:cNvPr>
          <p:cNvGrpSpPr/>
          <p:nvPr/>
        </p:nvGrpSpPr>
        <p:grpSpPr>
          <a:xfrm>
            <a:off x="9224763" y="1763485"/>
            <a:ext cx="1703499" cy="1121095"/>
            <a:chOff x="8869147" y="2307905"/>
            <a:chExt cx="1703499" cy="1121095"/>
          </a:xfrm>
        </p:grpSpPr>
        <p:pic>
          <p:nvPicPr>
            <p:cNvPr id="11" name="Graphic 18">
              <a:extLst>
                <a:ext uri="{FF2B5EF4-FFF2-40B4-BE49-F238E27FC236}">
                  <a16:creationId xmlns:a16="http://schemas.microsoft.com/office/drawing/2014/main" id="{C514DE26-88FA-BC48-819F-F2C4CFC3A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857" y="2307905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23D771B-76C7-644B-B0D4-2812678D9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9147" y="2967335"/>
              <a:ext cx="17034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SES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Email Subscribers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325056-6596-CF4A-9F8D-25CCBBC2B275}"/>
              </a:ext>
            </a:extLst>
          </p:cNvPr>
          <p:cNvGrpSpPr/>
          <p:nvPr/>
        </p:nvGrpSpPr>
        <p:grpSpPr>
          <a:xfrm>
            <a:off x="9256246" y="633101"/>
            <a:ext cx="1692999" cy="1120709"/>
            <a:chOff x="8846678" y="902884"/>
            <a:chExt cx="1692999" cy="1120709"/>
          </a:xfrm>
        </p:grpSpPr>
        <p:pic>
          <p:nvPicPr>
            <p:cNvPr id="14" name="Graphic 24">
              <a:extLst>
                <a:ext uri="{FF2B5EF4-FFF2-40B4-BE49-F238E27FC236}">
                  <a16:creationId xmlns:a16="http://schemas.microsoft.com/office/drawing/2014/main" id="{24B871B6-D8D9-E346-86ED-9C29CCBC3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138" y="90288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8609A367-741A-634F-91B3-7BDC564C8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6678" y="1561928"/>
              <a:ext cx="16929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SNS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Text Subscribers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A1DA61-5FFE-BA4E-8BB5-425D79A63E14}"/>
              </a:ext>
            </a:extLst>
          </p:cNvPr>
          <p:cNvGrpSpPr/>
          <p:nvPr/>
        </p:nvGrpSpPr>
        <p:grpSpPr>
          <a:xfrm>
            <a:off x="6908684" y="1150112"/>
            <a:ext cx="2018989" cy="1126964"/>
            <a:chOff x="6259364" y="1227543"/>
            <a:chExt cx="2018989" cy="1126964"/>
          </a:xfrm>
        </p:grpSpPr>
        <p:pic>
          <p:nvPicPr>
            <p:cNvPr id="17" name="Graphic 10">
              <a:extLst>
                <a:ext uri="{FF2B5EF4-FFF2-40B4-BE49-F238E27FC236}">
                  <a16:creationId xmlns:a16="http://schemas.microsoft.com/office/drawing/2014/main" id="{AA87F56D-E9B6-DC46-A030-7A03F7CE4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00" y="1227543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7F5A33-4DBB-0740-A49A-436BA87D1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64" y="1892842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LF5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Notify Subscribers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3369FE-AC9F-9945-946A-3520118F6AE2}"/>
              </a:ext>
            </a:extLst>
          </p:cNvPr>
          <p:cNvGrpSpPr/>
          <p:nvPr/>
        </p:nvGrpSpPr>
        <p:grpSpPr>
          <a:xfrm>
            <a:off x="2315539" y="903564"/>
            <a:ext cx="1435825" cy="2994897"/>
            <a:chOff x="1159360" y="902884"/>
            <a:chExt cx="1435825" cy="299489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D5C985-6D47-2742-9F23-C8697F7C3D16}"/>
                </a:ext>
              </a:extLst>
            </p:cNvPr>
            <p:cNvSpPr/>
            <p:nvPr/>
          </p:nvSpPr>
          <p:spPr>
            <a:xfrm>
              <a:off x="1298729" y="902884"/>
              <a:ext cx="1157088" cy="2415081"/>
            </a:xfrm>
            <a:prstGeom prst="rect">
              <a:avLst/>
            </a:prstGeom>
            <a:noFill/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21" name="Graphic 5">
              <a:extLst>
                <a:ext uri="{FF2B5EF4-FFF2-40B4-BE49-F238E27FC236}">
                  <a16:creationId xmlns:a16="http://schemas.microsoft.com/office/drawing/2014/main" id="{61C722F2-69CB-3B4C-B88A-801D2321F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729" y="902884"/>
              <a:ext cx="506775" cy="50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5B55677E-B32B-484E-9571-9CAF769AA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9360" y="3297617"/>
              <a:ext cx="143582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EC2 Instances</a:t>
              </a:r>
            </a:p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Scrape Manufacturer Sites To Update Stock</a:t>
              </a:r>
            </a:p>
          </p:txBody>
        </p:sp>
        <p:pic>
          <p:nvPicPr>
            <p:cNvPr id="23" name="Graphic 60">
              <a:extLst>
                <a:ext uri="{FF2B5EF4-FFF2-40B4-BE49-F238E27FC236}">
                  <a16:creationId xmlns:a16="http://schemas.microsoft.com/office/drawing/2014/main" id="{C3788713-3268-7941-9A77-8BA1BAEFF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672" y="152344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Graphic 60">
              <a:extLst>
                <a:ext uri="{FF2B5EF4-FFF2-40B4-BE49-F238E27FC236}">
                  <a16:creationId xmlns:a16="http://schemas.microsoft.com/office/drawing/2014/main" id="{406F3EA2-32EE-3E42-BC00-392ADB441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672" y="213537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Graphic 60">
              <a:extLst>
                <a:ext uri="{FF2B5EF4-FFF2-40B4-BE49-F238E27FC236}">
                  <a16:creationId xmlns:a16="http://schemas.microsoft.com/office/drawing/2014/main" id="{3C556D71-4FEE-4448-9EBF-3B27DD18D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672" y="272663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6" name="Elbow Connector 11">
            <a:extLst>
              <a:ext uri="{FF2B5EF4-FFF2-40B4-BE49-F238E27FC236}">
                <a16:creationId xmlns:a16="http://schemas.microsoft.com/office/drawing/2014/main" id="{A127CE8A-73F8-494A-85C2-46CC051E217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262051" y="1564438"/>
            <a:ext cx="2070230" cy="1391473"/>
          </a:xfrm>
          <a:prstGeom prst="bentConnector3">
            <a:avLst>
              <a:gd name="adj1" fmla="val 65985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11">
            <a:extLst>
              <a:ext uri="{FF2B5EF4-FFF2-40B4-BE49-F238E27FC236}">
                <a16:creationId xmlns:a16="http://schemas.microsoft.com/office/drawing/2014/main" id="{45C8FF76-6702-6146-992C-B9F519C77171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 flipV="1">
            <a:off x="3262051" y="1347520"/>
            <a:ext cx="2056045" cy="1017130"/>
          </a:xfrm>
          <a:prstGeom prst="bentConnector3">
            <a:avLst>
              <a:gd name="adj1" fmla="val 55929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11">
            <a:extLst>
              <a:ext uri="{FF2B5EF4-FFF2-40B4-BE49-F238E27FC236}">
                <a16:creationId xmlns:a16="http://schemas.microsoft.com/office/drawing/2014/main" id="{E424F8FD-795E-9C4C-A14C-6F01AFD32A9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3262051" y="1130025"/>
            <a:ext cx="2056045" cy="622699"/>
          </a:xfrm>
          <a:prstGeom prst="bentConnector3">
            <a:avLst>
              <a:gd name="adj1" fmla="val 46612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19">
            <a:extLst>
              <a:ext uri="{FF2B5EF4-FFF2-40B4-BE49-F238E27FC236}">
                <a16:creationId xmlns:a16="http://schemas.microsoft.com/office/drawing/2014/main" id="{D276E853-2B11-8646-8456-0465AC5F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39" y="48358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4621FB4-AFF9-0144-971C-41DB42A42E91}"/>
              </a:ext>
            </a:extLst>
          </p:cNvPr>
          <p:cNvSpPr/>
          <p:nvPr/>
        </p:nvSpPr>
        <p:spPr>
          <a:xfrm>
            <a:off x="1976405" y="475025"/>
            <a:ext cx="8857058" cy="59674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04BBA1-ABB2-714D-877F-3E2E73ABFC2D}"/>
              </a:ext>
            </a:extLst>
          </p:cNvPr>
          <p:cNvCxnSpPr>
            <a:cxnSpLocks/>
          </p:cNvCxnSpPr>
          <p:nvPr/>
        </p:nvCxnSpPr>
        <p:spPr>
          <a:xfrm>
            <a:off x="1719774" y="1765546"/>
            <a:ext cx="112331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106AC0-6CA9-7C42-BEA6-37C7716EFFF7}"/>
              </a:ext>
            </a:extLst>
          </p:cNvPr>
          <p:cNvCxnSpPr>
            <a:cxnSpLocks/>
          </p:cNvCxnSpPr>
          <p:nvPr/>
        </p:nvCxnSpPr>
        <p:spPr>
          <a:xfrm>
            <a:off x="1719774" y="2354507"/>
            <a:ext cx="112331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0330F9-F73C-7F4D-904C-3B0256678193}"/>
              </a:ext>
            </a:extLst>
          </p:cNvPr>
          <p:cNvCxnSpPr>
            <a:cxnSpLocks/>
          </p:cNvCxnSpPr>
          <p:nvPr/>
        </p:nvCxnSpPr>
        <p:spPr>
          <a:xfrm>
            <a:off x="1708663" y="2947985"/>
            <a:ext cx="112331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11">
            <a:extLst>
              <a:ext uri="{FF2B5EF4-FFF2-40B4-BE49-F238E27FC236}">
                <a16:creationId xmlns:a16="http://schemas.microsoft.com/office/drawing/2014/main" id="{D1903D74-D17E-1A44-8AB6-16B6E550925A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 flipV="1">
            <a:off x="8217100" y="953141"/>
            <a:ext cx="1565606" cy="517011"/>
          </a:xfrm>
          <a:prstGeom prst="bentConnector3">
            <a:avLst>
              <a:gd name="adj1" fmla="val 50000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10">
            <a:extLst>
              <a:ext uri="{FF2B5EF4-FFF2-40B4-BE49-F238E27FC236}">
                <a16:creationId xmlns:a16="http://schemas.microsoft.com/office/drawing/2014/main" id="{F1988B77-8421-A946-B6B3-0B3BA534886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217100" y="1647791"/>
            <a:ext cx="1539373" cy="435734"/>
          </a:xfrm>
          <a:prstGeom prst="bentConnector3">
            <a:avLst>
              <a:gd name="adj1" fmla="val 50000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32A9EE-CAEF-D047-A2F3-513DEB008C9B}"/>
              </a:ext>
            </a:extLst>
          </p:cNvPr>
          <p:cNvGrpSpPr/>
          <p:nvPr/>
        </p:nvGrpSpPr>
        <p:grpSpPr>
          <a:xfrm>
            <a:off x="5112458" y="2551414"/>
            <a:ext cx="3808848" cy="1682760"/>
            <a:chOff x="4755407" y="2551414"/>
            <a:chExt cx="3808848" cy="16441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2B08FFA-2A2C-1043-9985-2E0FDF934D06}"/>
                </a:ext>
              </a:extLst>
            </p:cNvPr>
            <p:cNvGrpSpPr/>
            <p:nvPr/>
          </p:nvGrpSpPr>
          <p:grpSpPr>
            <a:xfrm>
              <a:off x="4776767" y="2805188"/>
              <a:ext cx="2003210" cy="1256249"/>
              <a:chOff x="4350659" y="3185099"/>
              <a:chExt cx="2003210" cy="1256249"/>
            </a:xfrm>
          </p:grpSpPr>
          <p:pic>
            <p:nvPicPr>
              <p:cNvPr id="42" name="Graphic 23">
                <a:extLst>
                  <a:ext uri="{FF2B5EF4-FFF2-40B4-BE49-F238E27FC236}">
                    <a16:creationId xmlns:a16="http://schemas.microsoft.com/office/drawing/2014/main" id="{F5717536-381A-B649-A0FF-2114F6C11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2224" y="3185099"/>
                <a:ext cx="640081" cy="64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TextBox 12">
                <a:extLst>
                  <a:ext uri="{FF2B5EF4-FFF2-40B4-BE49-F238E27FC236}">
                    <a16:creationId xmlns:a16="http://schemas.microsoft.com/office/drawing/2014/main" id="{0CDDB02D-A571-9E4C-ABE0-89A8953C73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0659" y="3822002"/>
                <a:ext cx="2003210" cy="61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DynamoDB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Store Products and Subscribers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54FAB91-1B65-2C4B-B49F-3C921D9DDBCF}"/>
                </a:ext>
              </a:extLst>
            </p:cNvPr>
            <p:cNvGrpSpPr/>
            <p:nvPr/>
          </p:nvGrpSpPr>
          <p:grpSpPr>
            <a:xfrm>
              <a:off x="6510663" y="2842394"/>
              <a:ext cx="2003210" cy="1286411"/>
              <a:chOff x="6473935" y="3185098"/>
              <a:chExt cx="2003210" cy="1286411"/>
            </a:xfrm>
          </p:grpSpPr>
          <p:pic>
            <p:nvPicPr>
              <p:cNvPr id="40" name="Graphic 18">
                <a:extLst>
                  <a:ext uri="{FF2B5EF4-FFF2-40B4-BE49-F238E27FC236}">
                    <a16:creationId xmlns:a16="http://schemas.microsoft.com/office/drawing/2014/main" id="{18010514-614C-B946-8985-12DB079400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55500" y="3185098"/>
                <a:ext cx="640080" cy="64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TextBox 19">
                <a:extLst>
                  <a:ext uri="{FF2B5EF4-FFF2-40B4-BE49-F238E27FC236}">
                    <a16:creationId xmlns:a16="http://schemas.microsoft.com/office/drawing/2014/main" id="{1586A208-52DE-B340-9F5D-A4A7AB6573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73935" y="3825178"/>
                <a:ext cx="200321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ElasticSearch</a:t>
                </a:r>
                <a:b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Relates Products to Subscribers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7E01E2-88E6-F04A-B84F-6E7224CC38E9}"/>
                </a:ext>
              </a:extLst>
            </p:cNvPr>
            <p:cNvSpPr/>
            <p:nvPr/>
          </p:nvSpPr>
          <p:spPr>
            <a:xfrm>
              <a:off x="4755407" y="2551414"/>
              <a:ext cx="3808848" cy="1644150"/>
            </a:xfrm>
            <a:prstGeom prst="rect">
              <a:avLst/>
            </a:prstGeom>
            <a:noFill/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sp>
        <p:nvSpPr>
          <p:cNvPr id="44" name="Freeform 34">
            <a:extLst>
              <a:ext uri="{FF2B5EF4-FFF2-40B4-BE49-F238E27FC236}">
                <a16:creationId xmlns:a16="http://schemas.microsoft.com/office/drawing/2014/main" id="{C4D25FA1-F8C8-DA4C-9E5B-ABB97E9A5282}"/>
              </a:ext>
            </a:extLst>
          </p:cNvPr>
          <p:cNvSpPr/>
          <p:nvPr/>
        </p:nvSpPr>
        <p:spPr>
          <a:xfrm flipH="1">
            <a:off x="7038380" y="1637772"/>
            <a:ext cx="526824" cy="9136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814987-3CCB-8644-96D0-5C7FB68AE5E6}"/>
              </a:ext>
            </a:extLst>
          </p:cNvPr>
          <p:cNvCxnSpPr>
            <a:cxnSpLocks/>
          </p:cNvCxnSpPr>
          <p:nvPr/>
        </p:nvCxnSpPr>
        <p:spPr>
          <a:xfrm>
            <a:off x="5932348" y="1347520"/>
            <a:ext cx="1644672" cy="0"/>
          </a:xfrm>
          <a:prstGeom prst="straightConnector1">
            <a:avLst/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D96A3E-C108-C743-BB21-965798BFD0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620294" y="3142676"/>
            <a:ext cx="1492164" cy="250118"/>
          </a:xfrm>
          <a:prstGeom prst="straightConnector1">
            <a:avLst/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807367-919B-E741-97CA-35DAFA3CD896}"/>
              </a:ext>
            </a:extLst>
          </p:cNvPr>
          <p:cNvGrpSpPr/>
          <p:nvPr/>
        </p:nvGrpSpPr>
        <p:grpSpPr>
          <a:xfrm>
            <a:off x="2783586" y="5138858"/>
            <a:ext cx="2243137" cy="928795"/>
            <a:chOff x="1987640" y="5093691"/>
            <a:chExt cx="2243137" cy="928795"/>
          </a:xfrm>
        </p:grpSpPr>
        <p:pic>
          <p:nvPicPr>
            <p:cNvPr id="48" name="Graphic 17">
              <a:extLst>
                <a:ext uri="{FF2B5EF4-FFF2-40B4-BE49-F238E27FC236}">
                  <a16:creationId xmlns:a16="http://schemas.microsoft.com/office/drawing/2014/main" id="{7312548C-6686-8349-B98E-E52A21FEA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/>
          </p:blipFill>
          <p:spPr bwMode="auto">
            <a:xfrm>
              <a:off x="2748865" y="5093691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80C05491-31D1-D647-AF88-E6376D7D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640" y="5745487"/>
              <a:ext cx="22431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CE4D8E8-25C2-0742-B9F6-0AE8D03373E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767257" y="5457225"/>
            <a:ext cx="1777554" cy="1673"/>
          </a:xfrm>
          <a:prstGeom prst="straightConnector1">
            <a:avLst/>
          </a:prstGeom>
          <a:ln w="381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B59529-6AF6-7E46-866D-942DB6DD8901}"/>
              </a:ext>
            </a:extLst>
          </p:cNvPr>
          <p:cNvGrpSpPr/>
          <p:nvPr/>
        </p:nvGrpSpPr>
        <p:grpSpPr>
          <a:xfrm>
            <a:off x="9093755" y="3079240"/>
            <a:ext cx="2018989" cy="1126964"/>
            <a:chOff x="6259364" y="1227543"/>
            <a:chExt cx="2018989" cy="1126964"/>
          </a:xfrm>
        </p:grpSpPr>
        <p:pic>
          <p:nvPicPr>
            <p:cNvPr id="52" name="Graphic 10">
              <a:extLst>
                <a:ext uri="{FF2B5EF4-FFF2-40B4-BE49-F238E27FC236}">
                  <a16:creationId xmlns:a16="http://schemas.microsoft.com/office/drawing/2014/main" id="{5B6C0E90-EFAE-0841-97DC-CBC39B407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00" y="1227543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D17CC9-EA52-6948-A626-D848DA8B5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64" y="1892842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LF6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Rank Products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FD795-485A-074B-9C4B-B8FF2C77F8E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422786" y="953141"/>
            <a:ext cx="670372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BC93F4A-A45E-1645-A7FB-D12EAE03A05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396553" y="2083525"/>
            <a:ext cx="715686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C6B86D-12E6-0E40-A131-AE93DEA22987}"/>
              </a:ext>
            </a:extLst>
          </p:cNvPr>
          <p:cNvCxnSpPr>
            <a:cxnSpLocks/>
            <a:stCxn id="39" idx="3"/>
            <a:endCxn id="52" idx="1"/>
          </p:cNvCxnSpPr>
          <p:nvPr/>
        </p:nvCxnSpPr>
        <p:spPr>
          <a:xfrm>
            <a:off x="8921306" y="3392794"/>
            <a:ext cx="840785" cy="6486"/>
          </a:xfrm>
          <a:prstGeom prst="straightConnector1">
            <a:avLst/>
          </a:prstGeom>
          <a:ln w="28575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D63B0B-2960-E540-94BD-47E57730D04C}"/>
              </a:ext>
            </a:extLst>
          </p:cNvPr>
          <p:cNvGrpSpPr/>
          <p:nvPr/>
        </p:nvGrpSpPr>
        <p:grpSpPr>
          <a:xfrm>
            <a:off x="6795466" y="5315543"/>
            <a:ext cx="2018989" cy="1126964"/>
            <a:chOff x="6259364" y="1227543"/>
            <a:chExt cx="2018989" cy="1126964"/>
          </a:xfrm>
        </p:grpSpPr>
        <p:pic>
          <p:nvPicPr>
            <p:cNvPr id="58" name="Graphic 10">
              <a:extLst>
                <a:ext uri="{FF2B5EF4-FFF2-40B4-BE49-F238E27FC236}">
                  <a16:creationId xmlns:a16="http://schemas.microsoft.com/office/drawing/2014/main" id="{4C19AD17-5D71-FD49-A3B4-24F4403D4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00" y="1227543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9D6519-798A-5046-ACB1-BCF26BE74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64" y="1892842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LF3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Get Page Data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BF6AEA-0EAC-0248-B176-EF46CAC1E01F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4071673" y="5609137"/>
            <a:ext cx="3392129" cy="26446"/>
          </a:xfrm>
          <a:prstGeom prst="straightConnector1">
            <a:avLst/>
          </a:prstGeom>
          <a:ln w="28575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CBBE4DD-B53C-6C41-85AE-99CE3EB2B503}"/>
              </a:ext>
            </a:extLst>
          </p:cNvPr>
          <p:cNvGrpSpPr/>
          <p:nvPr/>
        </p:nvGrpSpPr>
        <p:grpSpPr>
          <a:xfrm>
            <a:off x="4876159" y="4482173"/>
            <a:ext cx="2018989" cy="1126964"/>
            <a:chOff x="4876159" y="4386374"/>
            <a:chExt cx="2018989" cy="1126964"/>
          </a:xfrm>
        </p:grpSpPr>
        <p:pic>
          <p:nvPicPr>
            <p:cNvPr id="62" name="Graphic 10">
              <a:extLst>
                <a:ext uri="{FF2B5EF4-FFF2-40B4-BE49-F238E27FC236}">
                  <a16:creationId xmlns:a16="http://schemas.microsoft.com/office/drawing/2014/main" id="{94DE465F-3E07-4B49-B74C-72B32763D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495" y="438637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49896E-A5AE-A846-A91F-893B55A4D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159" y="5051673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LF7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Subscribe to a Product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31D8C2-1745-F444-85FD-EE9F144B3C9D}"/>
              </a:ext>
            </a:extLst>
          </p:cNvPr>
          <p:cNvCxnSpPr>
            <a:cxnSpLocks/>
          </p:cNvCxnSpPr>
          <p:nvPr/>
        </p:nvCxnSpPr>
        <p:spPr>
          <a:xfrm>
            <a:off x="1767257" y="4521993"/>
            <a:ext cx="787317" cy="0"/>
          </a:xfrm>
          <a:prstGeom prst="straightConnector1">
            <a:avLst/>
          </a:prstGeom>
          <a:ln w="381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phic 12">
            <a:extLst>
              <a:ext uri="{FF2B5EF4-FFF2-40B4-BE49-F238E27FC236}">
                <a16:creationId xmlns:a16="http://schemas.microsoft.com/office/drawing/2014/main" id="{CFF1AA27-1EE6-4041-90D8-639F3C53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2" y="1790192"/>
            <a:ext cx="1084924" cy="108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44B648BB-EABD-1B45-985E-04836E996FE7}"/>
              </a:ext>
            </a:extLst>
          </p:cNvPr>
          <p:cNvGrpSpPr/>
          <p:nvPr/>
        </p:nvGrpSpPr>
        <p:grpSpPr>
          <a:xfrm>
            <a:off x="672996" y="4267198"/>
            <a:ext cx="1084924" cy="1343167"/>
            <a:chOff x="195397" y="4267198"/>
            <a:chExt cx="1205472" cy="1449006"/>
          </a:xfrm>
        </p:grpSpPr>
        <p:pic>
          <p:nvPicPr>
            <p:cNvPr id="67" name="Graphic 23">
              <a:extLst>
                <a:ext uri="{FF2B5EF4-FFF2-40B4-BE49-F238E27FC236}">
                  <a16:creationId xmlns:a16="http://schemas.microsoft.com/office/drawing/2014/main" id="{481AE5FD-DB72-A84F-9BB0-09B97D2C9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 bwMode="auto">
            <a:xfrm flipH="1">
              <a:off x="563183" y="4740197"/>
              <a:ext cx="469900" cy="46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92ED395-4677-B342-A717-AEF7C048BEE5}"/>
                </a:ext>
              </a:extLst>
            </p:cNvPr>
            <p:cNvSpPr/>
            <p:nvPr/>
          </p:nvSpPr>
          <p:spPr>
            <a:xfrm>
              <a:off x="195397" y="4267198"/>
              <a:ext cx="1205472" cy="1449006"/>
            </a:xfrm>
            <a:prstGeom prst="rect">
              <a:avLst/>
            </a:prstGeom>
            <a:noFill/>
            <a:ln w="12700">
              <a:solidFill>
                <a:srgbClr val="5B9C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9" name="Graphic 23">
            <a:extLst>
              <a:ext uri="{FF2B5EF4-FFF2-40B4-BE49-F238E27FC236}">
                <a16:creationId xmlns:a16="http://schemas.microsoft.com/office/drawing/2014/main" id="{C7BE3877-EB7E-954A-8698-F8D936EB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1093158" y="185568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Graphic 23">
            <a:extLst>
              <a:ext uri="{FF2B5EF4-FFF2-40B4-BE49-F238E27FC236}">
                <a16:creationId xmlns:a16="http://schemas.microsoft.com/office/drawing/2014/main" id="{B3864298-5F53-FC46-ACFC-0762F219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1093158" y="70954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Freeform 35">
            <a:extLst>
              <a:ext uri="{FF2B5EF4-FFF2-40B4-BE49-F238E27FC236}">
                <a16:creationId xmlns:a16="http://schemas.microsoft.com/office/drawing/2014/main" id="{6B844F7B-3E8C-3446-AF27-E8970BA8DDB8}"/>
              </a:ext>
            </a:extLst>
          </p:cNvPr>
          <p:cNvSpPr/>
          <p:nvPr/>
        </p:nvSpPr>
        <p:spPr>
          <a:xfrm rot="16200000" flipH="1" flipV="1">
            <a:off x="6339814" y="4104155"/>
            <a:ext cx="541592" cy="852071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FA5F800-61D9-734E-9BE2-3F4D369FAB3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184890" y="4802213"/>
            <a:ext cx="1359605" cy="431606"/>
          </a:xfrm>
          <a:prstGeom prst="straightConnector1">
            <a:avLst/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7E6F533-6977-8D4A-89A4-1B57F6BCEA8B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7783842" y="4219218"/>
            <a:ext cx="0" cy="1096325"/>
          </a:xfrm>
          <a:prstGeom prst="straightConnector1">
            <a:avLst/>
          </a:prstGeom>
          <a:ln w="28575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36">
            <a:extLst>
              <a:ext uri="{FF2B5EF4-FFF2-40B4-BE49-F238E27FC236}">
                <a16:creationId xmlns:a16="http://schemas.microsoft.com/office/drawing/2014/main" id="{4B15A1DC-9E5D-5847-9C99-32FF21776CAE}"/>
              </a:ext>
            </a:extLst>
          </p:cNvPr>
          <p:cNvSpPr/>
          <p:nvPr/>
        </p:nvSpPr>
        <p:spPr>
          <a:xfrm rot="10800000" flipH="1">
            <a:off x="8103882" y="4219218"/>
            <a:ext cx="2023061" cy="141455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5" name="Graphic 21">
            <a:extLst>
              <a:ext uri="{FF2B5EF4-FFF2-40B4-BE49-F238E27FC236}">
                <a16:creationId xmlns:a16="http://schemas.microsoft.com/office/drawing/2014/main" id="{79DBB039-9A6A-7B44-AF07-640E8DF2E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927" y="5590275"/>
            <a:ext cx="64008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2">
            <a:extLst>
              <a:ext uri="{FF2B5EF4-FFF2-40B4-BE49-F238E27FC236}">
                <a16:creationId xmlns:a16="http://schemas.microsoft.com/office/drawing/2014/main" id="{769AE3FA-AD0C-A942-9ED4-D7D802F65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209" y="6212661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C3AE32E-392F-4242-A993-F170A406C913}"/>
              </a:ext>
            </a:extLst>
          </p:cNvPr>
          <p:cNvGrpSpPr/>
          <p:nvPr/>
        </p:nvGrpSpPr>
        <p:grpSpPr>
          <a:xfrm>
            <a:off x="7972187" y="4396524"/>
            <a:ext cx="2243137" cy="1083286"/>
            <a:chOff x="7972187" y="4396524"/>
            <a:chExt cx="2243137" cy="1083286"/>
          </a:xfrm>
        </p:grpSpPr>
        <p:pic>
          <p:nvPicPr>
            <p:cNvPr id="78" name="Graphic 17">
              <a:extLst>
                <a:ext uri="{FF2B5EF4-FFF2-40B4-BE49-F238E27FC236}">
                  <a16:creationId xmlns:a16="http://schemas.microsoft.com/office/drawing/2014/main" id="{534B5461-8BC6-EE4A-8FAF-E361C816B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4455" y="439652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9">
              <a:extLst>
                <a:ext uri="{FF2B5EF4-FFF2-40B4-BE49-F238E27FC236}">
                  <a16:creationId xmlns:a16="http://schemas.microsoft.com/office/drawing/2014/main" id="{E95DB48C-C6C5-9448-A2BD-3BC3DB2CE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2187" y="5018145"/>
              <a:ext cx="22431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CloudWatch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Logging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22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672B-9943-1C4B-9455-567AA985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842"/>
          </a:xfrm>
        </p:spPr>
        <p:txBody>
          <a:bodyPr/>
          <a:lstStyle/>
          <a:p>
            <a:r>
              <a:rPr lang="en-US" dirty="0"/>
              <a:t>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3770-AE74-654A-B406-E77ED6BFE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42" y="1577507"/>
            <a:ext cx="3569917" cy="4847573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Scrape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EC2 instances scrape each manufacturer’s website.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Identify in-stock items and update DynamoDB data store.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Using S3 bucket, trigger Lambda.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Lambda identifies subscribers of newly in-stock items and notifies them using email and/or text.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DF3CD9-4F3F-1D43-A21A-D6FE40750A5E}"/>
              </a:ext>
            </a:extLst>
          </p:cNvPr>
          <p:cNvSpPr txBox="1">
            <a:spLocks/>
          </p:cNvSpPr>
          <p:nvPr/>
        </p:nvSpPr>
        <p:spPr>
          <a:xfrm>
            <a:off x="4270332" y="1825625"/>
            <a:ext cx="32578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EBBD4B-4F5D-1B4B-BD24-AAD7B08BEFEC}"/>
              </a:ext>
            </a:extLst>
          </p:cNvPr>
          <p:cNvSpPr txBox="1">
            <a:spLocks/>
          </p:cNvSpPr>
          <p:nvPr/>
        </p:nvSpPr>
        <p:spPr>
          <a:xfrm>
            <a:off x="4270333" y="1577507"/>
            <a:ext cx="3533384" cy="48475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Present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User visits website. API Gateway call loads product categories and manufacturers.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User selects specific product category or manufacturer.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API Gateway call updates site with a list of in-stock products, and a list of all supported products.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E31DCF-6A18-2A4B-A3DC-7A27C8D5FD13}"/>
              </a:ext>
            </a:extLst>
          </p:cNvPr>
          <p:cNvSpPr txBox="1">
            <a:spLocks/>
          </p:cNvSpPr>
          <p:nvPr/>
        </p:nvSpPr>
        <p:spPr>
          <a:xfrm>
            <a:off x="8194370" y="1577506"/>
            <a:ext cx="3533384" cy="48475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Subscribe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User submits personal information.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Product lists update with a subscribe button next to each product.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User can subscribe or unsubscribe to a specific product.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Upon scrape update, user receives notification if product is in stock.</a:t>
            </a:r>
          </a:p>
        </p:txBody>
      </p:sp>
    </p:spTree>
    <p:extLst>
      <p:ext uri="{BB962C8B-B14F-4D97-AF65-F5344CB8AC3E}">
        <p14:creationId xmlns:p14="http://schemas.microsoft.com/office/powerpoint/2010/main" val="249075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sunglasses&#10;&#10;Description automatically generated">
            <a:extLst>
              <a:ext uri="{FF2B5EF4-FFF2-40B4-BE49-F238E27FC236}">
                <a16:creationId xmlns:a16="http://schemas.microsoft.com/office/drawing/2014/main" id="{DD46CB63-0E23-DC40-AE5D-91436B8F0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14618" r="16027" b="-1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17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56F658-D353-4B4F-8F18-0B17FAFA6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4" r="3708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0327147-E8FA-45B4-837C-17F4D6307BE2}"/>
              </a:ext>
            </a:extLst>
          </p:cNvPr>
          <p:cNvSpPr txBox="1">
            <a:spLocks/>
          </p:cNvSpPr>
          <p:nvPr/>
        </p:nvSpPr>
        <p:spPr>
          <a:xfrm>
            <a:off x="1063752" y="339635"/>
            <a:ext cx="10058400" cy="1039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57149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sunglasses&#10;&#10;Description automatically generated">
            <a:extLst>
              <a:ext uri="{FF2B5EF4-FFF2-40B4-BE49-F238E27FC236}">
                <a16:creationId xmlns:a16="http://schemas.microsoft.com/office/drawing/2014/main" id="{DD46CB63-0E23-DC40-AE5D-91436B8F0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14618" r="16027" b="-1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17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56F658-D353-4B4F-8F18-0B17FAFA6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4" r="3708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0327147-E8FA-45B4-837C-17F4D6307BE2}"/>
              </a:ext>
            </a:extLst>
          </p:cNvPr>
          <p:cNvSpPr txBox="1">
            <a:spLocks/>
          </p:cNvSpPr>
          <p:nvPr/>
        </p:nvSpPr>
        <p:spPr>
          <a:xfrm>
            <a:off x="1063752" y="339635"/>
            <a:ext cx="10058400" cy="1039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23655ED-9B40-4C0E-9186-1AA0BBDDE27D}"/>
              </a:ext>
            </a:extLst>
          </p:cNvPr>
          <p:cNvSpPr txBox="1">
            <a:spLocks/>
          </p:cNvSpPr>
          <p:nvPr/>
        </p:nvSpPr>
        <p:spPr>
          <a:xfrm>
            <a:off x="1063752" y="1482194"/>
            <a:ext cx="10058400" cy="2104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/>
            <a:r>
              <a:rPr lang="en-US" sz="3200" b="1" dirty="0">
                <a:solidFill>
                  <a:srgbClr val="FFFFFF"/>
                </a:solidFill>
              </a:rPr>
              <a:t>We make our users HAPPY!</a:t>
            </a:r>
          </a:p>
          <a:p>
            <a:pPr marL="342900" indent="-342900" algn="ctr"/>
            <a:r>
              <a:rPr lang="en-US" sz="3200" b="1" dirty="0">
                <a:solidFill>
                  <a:srgbClr val="FFFFFF"/>
                </a:solidFill>
              </a:rPr>
              <a:t>We make our users STRONG!</a:t>
            </a:r>
          </a:p>
          <a:p>
            <a:pPr marL="342900" indent="-342900" algn="ctr"/>
            <a:r>
              <a:rPr lang="en-US" sz="3200" b="1" dirty="0">
                <a:solidFill>
                  <a:srgbClr val="FFFFFF"/>
                </a:solidFill>
              </a:rPr>
              <a:t>We make our users GAINZ!</a:t>
            </a:r>
          </a:p>
          <a:p>
            <a:pPr marL="342900" indent="-342900"/>
            <a:endParaRPr lang="en-US" sz="3200" b="1" dirty="0">
              <a:solidFill>
                <a:srgbClr val="FFFFFF"/>
              </a:solidFill>
            </a:endParaRPr>
          </a:p>
          <a:p>
            <a:pPr marL="342900" indent="-342900"/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6188FC2-5E3F-42A1-B865-9C12C9A1C177}"/>
              </a:ext>
            </a:extLst>
          </p:cNvPr>
          <p:cNvSpPr txBox="1">
            <a:spLocks/>
          </p:cNvSpPr>
          <p:nvPr/>
        </p:nvSpPr>
        <p:spPr>
          <a:xfrm>
            <a:off x="1027453" y="3707538"/>
            <a:ext cx="10058400" cy="2104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developed a streamlined and scalable solution to meet a current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Our userbase can now search current inventory and get notification updates to be the first to buy new stock</a:t>
            </a:r>
          </a:p>
        </p:txBody>
      </p:sp>
    </p:spTree>
    <p:extLst>
      <p:ext uri="{BB962C8B-B14F-4D97-AF65-F5344CB8AC3E}">
        <p14:creationId xmlns:p14="http://schemas.microsoft.com/office/powerpoint/2010/main" val="64605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395</Words>
  <Application>Microsoft Office PowerPoint</Application>
  <PresentationFormat>Widescreen</PresentationFormat>
  <Paragraphs>84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Background &amp; Inspiration</vt:lpstr>
      <vt:lpstr>Our Solution</vt:lpstr>
      <vt:lpstr>Gym Stock Bot  Value</vt:lpstr>
      <vt:lpstr>Project Definition</vt:lpstr>
      <vt:lpstr>PowerPoint Presentation</vt:lpstr>
      <vt:lpstr>Workflows</vt:lpstr>
      <vt:lpstr>PowerPoint Presentation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Stock Bot</dc:title>
  <dc:creator>Andrew Brigante (Student)</dc:creator>
  <cp:lastModifiedBy>Michael Makris</cp:lastModifiedBy>
  <cp:revision>24</cp:revision>
  <dcterms:created xsi:type="dcterms:W3CDTF">2021-04-27T16:47:06Z</dcterms:created>
  <dcterms:modified xsi:type="dcterms:W3CDTF">2021-04-27T22:20:57Z</dcterms:modified>
</cp:coreProperties>
</file>